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5" r:id="rId5"/>
    <p:sldId id="266" r:id="rId6"/>
    <p:sldId id="267" r:id="rId7"/>
    <p:sldId id="256" r:id="rId8"/>
    <p:sldId id="261" r:id="rId9"/>
    <p:sldId id="262" r:id="rId10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089"/>
    <a:srgbClr val="E3A7BE"/>
    <a:srgbClr val="A9C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-5862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Семинар «Эффективные практики формирования математической грамотности в образовательной деятельности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1131276"/>
            <a:ext cx="7721597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05000" y="5677700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Светлана Николаевна Солнцева, директор СОШ № 3</a:t>
            </a:r>
            <a:endParaRPr lang="x-non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627856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30.03.2022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7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923" y="167847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«Формирование математической грамотности школьников через  внеурочную деятельность в инклюзивной школе»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                     </a:t>
            </a:r>
            <a:r>
              <a:rPr lang="ru-RU" b="1" dirty="0" smtClean="0">
                <a:solidFill>
                  <a:srgbClr val="0070C0"/>
                </a:solidFill>
              </a:rPr>
              <a:t>Направления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</a:t>
            </a:r>
            <a:endParaRPr lang="ru-RU" sz="2400" dirty="0"/>
          </a:p>
        </p:txBody>
      </p:sp>
      <p:pic>
        <p:nvPicPr>
          <p:cNvPr id="1026" name="Picture 2" descr="https://sun9-83.userapi.com/c830608/v830608782/1a5c2b/GtqTWRVII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23" y="86363"/>
            <a:ext cx="8305800" cy="13716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230923" y="2812499"/>
            <a:ext cx="2133600" cy="1339361"/>
          </a:xfrm>
          <a:prstGeom prst="round2DiagRect">
            <a:avLst/>
          </a:prstGeom>
          <a:solidFill>
            <a:srgbClr val="E3A7BE"/>
          </a:solidFill>
          <a:ln>
            <a:solidFill>
              <a:srgbClr val="CC60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hlinkClick r:id="rId3" action="ppaction://hlinksldjump"/>
              </a:rPr>
              <a:t>Налоги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219200" y="5031277"/>
            <a:ext cx="2271344" cy="1295400"/>
          </a:xfrm>
          <a:prstGeom prst="round2DiagRect">
            <a:avLst/>
          </a:prstGeom>
          <a:solidFill>
            <a:srgbClr val="A9CB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hlinkClick r:id="rId4" action="ppaction://hlinksldjump"/>
              </a:rPr>
              <a:t>Семейный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029200" y="5016623"/>
            <a:ext cx="2365131" cy="1295400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hlinkClick r:id="rId5" action="ppaction://hlinksldjump"/>
              </a:rPr>
              <a:t>Социальные пособия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5029200" y="2854048"/>
            <a:ext cx="2286000" cy="1256262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hlinkClick r:id="rId6" action="ppaction://hlinksldjump"/>
              </a:rPr>
              <a:t>Медицина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0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810000" cy="48307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dirty="0"/>
              <a:t>Налог на доходы составляет 13% от заработной платы. Заработная плата Ивана Кузьмича равна 12 500 рублей. Сколько рублей он получит после вычета налога на доходы?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419600" y="1295400"/>
            <a:ext cx="4267200" cy="48307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dirty="0"/>
              <a:t>Зарплата твоего папы составляла с января по июнь прошлого года 50000 рублей в месяц. Потом его повысили в должности, и с июля по декабрь папа получал зарплату 65000 рублей в месяц. Определи сумму его подоходного налога за прошлый год.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ound2DiagRect">
            <a:avLst/>
          </a:prstGeom>
          <a:solidFill>
            <a:srgbClr val="E3A7BE"/>
          </a:solidFill>
          <a:ln>
            <a:solidFill>
              <a:srgbClr val="CC60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Налоги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457200" y="63246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91000" cy="4906963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/>
              <a:t>В июне за водоснабжение на дачном участке заплатили 1500 руб., а в июле – на 40% меньше. На сколько рублей меньше заплатили в июле, чем в июне? Почему плата за воду в июле уменьшилась?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1219200"/>
            <a:ext cx="3886200" cy="4906963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/>
              <a:t>Стоимость проезда в пригородном электропоезде составляет 198 р. Школьникам предоставляется скидка 50%. Сколько рублей стоит проезд группы из 4 взрослых и 12 школьников?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ound2DiagRect">
            <a:avLst/>
          </a:prstGeom>
          <a:solidFill>
            <a:srgbClr val="A9CB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Семейный бюджет</a:t>
            </a: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457200" y="6400800"/>
            <a:ext cx="6096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191000" cy="4983163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/>
              <a:t>По назначению врача больной должен принимать микстуру от кашля по й десертной ложке 4 раза в день в течение 8 дней. Сколько необходимо лекарственного вещества в мл на весь курс лечения, если в одной десертной ложке содержится 10 мл?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143000"/>
            <a:ext cx="3810000" cy="4983163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/>
              <a:t>Больному прописано лекарство, которое нужно принимать по 0,5 г 2 раза в день в течение 7 дней. В одной упаковке 10 таблеток по 0,25г. Какого наименьшего количества упаковок хватит на весь курс лечения?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Медицина</a:t>
            </a: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304800" y="6354762"/>
            <a:ext cx="609600" cy="3508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6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505200" cy="5334000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sz="3100" dirty="0"/>
              <a:t>Ежемесячный бюджет семьи Ивановых, проживающих в Москве, составляет 35 664 р. Сколько рублей приходится на каждого из четырех членов семьи в месяц? Если доход на члена семьи меньше 15 397 р., то семья считается малоимущей. Является ли семья Ивановых малоимущей?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14800" y="1295400"/>
            <a:ext cx="4572000" cy="5334000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sz="3000" dirty="0"/>
              <a:t>Наша семья состоит из пяти человек. Мама и папа работают, бабушка на пенсии, старший брат учится в университете. Я пока ученик 5 класса. Наш семейный бюджет состоит их заработной платы родителей, пенсии бабушки и стипендии брата. Зарплата папы равна 36000 рублей, мамина зарплата составляет 4/5 папиной. Пенсия бабушки 14500 рублей, а стипендия брата равна половине пенсии бабушки. Чему равен месячный доход нашей семьи? Чему равен средний доход на каждого члена семьи?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Социальные пособия</a:t>
            </a: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272562" y="6324600"/>
            <a:ext cx="635977" cy="38979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8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7238" y="256718"/>
            <a:ext cx="6726162" cy="8679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Прокомментируйте учебные задачи коллег: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85546" y="1566258"/>
            <a:ext cx="678119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600" dirty="0" smtClean="0"/>
              <a:t>Интересное содержание, мотивирующая формулировка</a:t>
            </a:r>
            <a:endParaRPr lang="ru-RU" sz="2600" dirty="0"/>
          </a:p>
        </p:txBody>
      </p:sp>
      <p:sp>
        <p:nvSpPr>
          <p:cNvPr id="38" name="TextBox 37"/>
          <p:cNvSpPr txBox="1"/>
          <p:nvPr/>
        </p:nvSpPr>
        <p:spPr>
          <a:xfrm>
            <a:off x="1600200" y="2583425"/>
            <a:ext cx="678119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600" dirty="0" smtClean="0"/>
              <a:t>Многофункциональное задание, формирует несколько результатов</a:t>
            </a:r>
            <a:endParaRPr lang="ru-RU" sz="2600" dirty="0"/>
          </a:p>
        </p:txBody>
      </p:sp>
      <p:sp>
        <p:nvSpPr>
          <p:cNvPr id="39" name="TextBox 38"/>
          <p:cNvSpPr txBox="1"/>
          <p:nvPr/>
        </p:nvSpPr>
        <p:spPr>
          <a:xfrm>
            <a:off x="1600200" y="3804729"/>
            <a:ext cx="6781196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600" dirty="0" smtClean="0"/>
              <a:t>Задание вызвало эмоциональный отклик (удивило, испугало, рассмешило, вызвало восхищение, возмутило …)</a:t>
            </a:r>
            <a:endParaRPr lang="ru-RU" sz="2600" dirty="0"/>
          </a:p>
        </p:txBody>
      </p:sp>
      <p:sp>
        <p:nvSpPr>
          <p:cNvPr id="40" name="TextBox 39"/>
          <p:cNvSpPr txBox="1"/>
          <p:nvPr/>
        </p:nvSpPr>
        <p:spPr>
          <a:xfrm>
            <a:off x="1611923" y="5382579"/>
            <a:ext cx="6781196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600" dirty="0" smtClean="0"/>
              <a:t>Возник вопрос к авторам задания</a:t>
            </a:r>
            <a:endParaRPr lang="ru-RU" sz="2600" dirty="0"/>
          </a:p>
        </p:txBody>
      </p:sp>
      <p:sp>
        <p:nvSpPr>
          <p:cNvPr id="2" name="5-конечная звезда 1"/>
          <p:cNvSpPr/>
          <p:nvPr/>
        </p:nvSpPr>
        <p:spPr>
          <a:xfrm>
            <a:off x="127603" y="2391652"/>
            <a:ext cx="1379383" cy="124631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C000"/>
                </a:solidFill>
              </a:ln>
            </a:endParaRPr>
          </a:p>
        </p:txBody>
      </p:sp>
      <p:pic>
        <p:nvPicPr>
          <p:cNvPr id="1038" name="Picture 14" descr="https://i.quotev.com/img/q/u/12/11/17/Green-Question-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13" y="4955574"/>
            <a:ext cx="1337574" cy="133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image.shutterstock.com/image-illustration/3d-alphabet-exclamation-mark-isolated-260nw-14503609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41" t="10834" r="35512" b="14881"/>
          <a:stretch/>
        </p:blipFill>
        <p:spPr bwMode="auto">
          <a:xfrm>
            <a:off x="381000" y="921942"/>
            <a:ext cx="606439" cy="14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Рисунок 21" descr="https://catherineasquithgallery.com/uploads/posts/2021-02/1614511171_15-p-serdtse-na-belom-fone-18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1" r="5134"/>
          <a:stretch/>
        </p:blipFill>
        <p:spPr bwMode="auto">
          <a:xfrm rot="887734">
            <a:off x="288475" y="3789206"/>
            <a:ext cx="1219200" cy="9747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367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228600"/>
            <a:ext cx="8229600" cy="4603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Экспертная оценка внеурочного занятия</a:t>
            </a:r>
            <a:endParaRPr lang="ru-RU" sz="2000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562612"/>
              </p:ext>
            </p:extLst>
          </p:nvPr>
        </p:nvGraphicFramePr>
        <p:xfrm>
          <a:off x="266701" y="533400"/>
          <a:ext cx="8610598" cy="611885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04798">
                  <a:extLst>
                    <a:ext uri="{9D8B030D-6E8A-4147-A177-3AD203B41FA5}">
                      <a16:colId xmlns:a16="http://schemas.microsoft.com/office/drawing/2014/main" val="203369330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04325069"/>
                    </a:ext>
                  </a:extLst>
                </a:gridCol>
                <a:gridCol w="6185798">
                  <a:extLst>
                    <a:ext uri="{9D8B030D-6E8A-4147-A177-3AD203B41FA5}">
                      <a16:colId xmlns:a16="http://schemas.microsoft.com/office/drawing/2014/main" val="462268511"/>
                    </a:ext>
                  </a:extLst>
                </a:gridCol>
                <a:gridCol w="748402">
                  <a:extLst>
                    <a:ext uri="{9D8B030D-6E8A-4147-A177-3AD203B41FA5}">
                      <a16:colId xmlns:a16="http://schemas.microsoft.com/office/drawing/2014/main" val="666139535"/>
                    </a:ext>
                  </a:extLst>
                </a:gridCol>
              </a:tblGrid>
              <a:tr h="167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Параметры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Критерии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Оценка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extLst>
                  <a:ext uri="{0D108BD9-81ED-4DB2-BD59-A6C34878D82A}">
                    <a16:rowId xmlns:a16="http://schemas.microsoft.com/office/drawing/2014/main" val="1716413919"/>
                  </a:ext>
                </a:extLst>
              </a:tr>
              <a:tr h="334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Соответствие темы интересам учащихся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Соответствует возрастным особенностям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Не соответствует возрастным особенностям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1-2 балла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0 - балов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extLst>
                  <a:ext uri="{0D108BD9-81ED-4DB2-BD59-A6C34878D82A}">
                    <a16:rowId xmlns:a16="http://schemas.microsoft.com/office/drawing/2014/main" val="2971615915"/>
                  </a:ext>
                </a:extLst>
              </a:tr>
              <a:tr h="835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Заинтересованность учащихся в тематике предлагаемого внеурочного мероприятия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высокая заинтересованность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низкая заинтересованность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1-2 балла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0 - балов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extLst>
                  <a:ext uri="{0D108BD9-81ED-4DB2-BD59-A6C34878D82A}">
                    <a16:rowId xmlns:a16="http://schemas.microsoft.com/office/drawing/2014/main" val="1671300011"/>
                  </a:ext>
                </a:extLst>
              </a:tr>
              <a:tr h="334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Цель занятия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формулируется педагогом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определяется учащимися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1-2 балла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0 - балов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extLst>
                  <a:ext uri="{0D108BD9-81ED-4DB2-BD59-A6C34878D82A}">
                    <a16:rowId xmlns:a16="http://schemas.microsoft.com/office/drawing/2014/main" val="380255284"/>
                  </a:ext>
                </a:extLst>
              </a:tr>
              <a:tr h="57245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Формирование математической грамотности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1200"/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Ученики самостоятельно находят, анализируют, синтезируют информацию.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1200"/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Дети с помощью учителя находят, анализируют, синтезируют информацию.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1200"/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Учащиеся не могут находить, анализировать, синтезировать информацию.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 балла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 </a:t>
                      </a:r>
                      <a:r>
                        <a:rPr lang="ru-RU" sz="1000" dirty="0">
                          <a:effectLst/>
                        </a:rPr>
                        <a:t>балл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 </a:t>
                      </a:r>
                      <a:r>
                        <a:rPr lang="ru-RU" sz="1000" dirty="0">
                          <a:effectLst/>
                        </a:rPr>
                        <a:t>баллов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extLst>
                  <a:ext uri="{0D108BD9-81ED-4DB2-BD59-A6C34878D82A}">
                    <a16:rowId xmlns:a16="http://schemas.microsoft.com/office/drawing/2014/main" val="1965514506"/>
                  </a:ext>
                </a:extLst>
              </a:tr>
              <a:tr h="9474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1200"/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Дети аргументируют свою точку зрения, участвуют в обсуждении и делают логически обоснованные выводы.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1200"/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Дети с помощью учителя аргументируют свою точку зрения, участвуют в обсуждении и делают логически обоснованные выводы.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1200"/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Учащиеся не участвуют в обсуждении и не делают логически обоснованные выводы.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 балла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 </a:t>
                      </a:r>
                      <a:r>
                        <a:rPr lang="ru-RU" sz="1000" dirty="0">
                          <a:effectLst/>
                        </a:rPr>
                        <a:t>балл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 </a:t>
                      </a:r>
                      <a:r>
                        <a:rPr lang="ru-RU" sz="1000" dirty="0">
                          <a:effectLst/>
                        </a:rPr>
                        <a:t>баллов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extLst>
                  <a:ext uri="{0D108BD9-81ED-4DB2-BD59-A6C34878D82A}">
                    <a16:rowId xmlns:a16="http://schemas.microsoft.com/office/drawing/2014/main" val="4055649946"/>
                  </a:ext>
                </a:extLst>
              </a:tr>
              <a:tr h="7432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1200"/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Ученики решают практико-ориентированные задания, применяя математические знания.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1200"/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Дети решают практико-ориентированные задания, применяя математические знания с помощью учителя.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1200"/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Учащиеся затрудняются решать практико-ориентированные задания, применяя математические знания.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 балла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 балл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 </a:t>
                      </a:r>
                      <a:r>
                        <a:rPr lang="ru-RU" sz="1000" dirty="0">
                          <a:effectLst/>
                        </a:rPr>
                        <a:t>баллов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extLst>
                  <a:ext uri="{0D108BD9-81ED-4DB2-BD59-A6C34878D82A}">
                    <a16:rowId xmlns:a16="http://schemas.microsoft.com/office/drawing/2014/main" val="2042624027"/>
                  </a:ext>
                </a:extLst>
              </a:tr>
              <a:tr h="668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 двусторонней связи между урочной и внеурочной деятельностью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Обеспечена приближенность к естественно мотивированной коммуникации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000" dirty="0">
                          <a:effectLst/>
                        </a:rPr>
                        <a:t>Наблюдается расширение и варьирование урочной тематики в новых ситуациях.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 баллов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 </a:t>
                      </a:r>
                      <a:r>
                        <a:rPr lang="ru-RU" sz="1000" dirty="0">
                          <a:effectLst/>
                        </a:rPr>
                        <a:t>балл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extLst>
                  <a:ext uri="{0D108BD9-81ED-4DB2-BD59-A6C34878D82A}">
                    <a16:rowId xmlns:a16="http://schemas.microsoft.com/office/drawing/2014/main" val="137829276"/>
                  </a:ext>
                </a:extLst>
              </a:tr>
              <a:tr h="501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Организация пространства для проведения занятия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Форма и обстановка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не отличается от урочной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</a:rPr>
                        <a:t>отличается от урочной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 </a:t>
                      </a:r>
                      <a:r>
                        <a:rPr lang="ru-RU" sz="1000" dirty="0">
                          <a:effectLst/>
                        </a:rPr>
                        <a:t>баллов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 балл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extLst>
                  <a:ext uri="{0D108BD9-81ED-4DB2-BD59-A6C34878D82A}">
                    <a16:rowId xmlns:a16="http://schemas.microsoft.com/office/drawing/2014/main" val="2301024041"/>
                  </a:ext>
                </a:extLst>
              </a:tr>
              <a:tr h="684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Какой уровень результатов достигнут учащимися на занятии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Первый уровень результатов — приобретение школьником социальных знаний.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Второй уровень результатов — получение школьником опыта переживания и позитивного отношения к базовым ценностям общества.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Третий уровень результатов — получение школьником опыта самостоятельного общественного действия.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 балл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 балла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3 </a:t>
                      </a:r>
                      <a:r>
                        <a:rPr lang="ru-RU" sz="1000" dirty="0">
                          <a:effectLst/>
                        </a:rPr>
                        <a:t>балла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extLst>
                  <a:ext uri="{0D108BD9-81ED-4DB2-BD59-A6C34878D82A}">
                    <a16:rowId xmlns:a16="http://schemas.microsoft.com/office/drawing/2014/main" val="2288936725"/>
                  </a:ext>
                </a:extLst>
              </a:tr>
              <a:tr h="15726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94" marR="30694" marT="0" marB="0"/>
                </a:tc>
                <a:extLst>
                  <a:ext uri="{0D108BD9-81ED-4DB2-BD59-A6C34878D82A}">
                    <a16:rowId xmlns:a16="http://schemas.microsoft.com/office/drawing/2014/main" val="1408986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93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sz="52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5200" b="1" dirty="0" smtClean="0">
                <a:solidFill>
                  <a:srgbClr val="0070C0"/>
                </a:solidFill>
              </a:rPr>
              <a:t>11 баллов</a:t>
            </a:r>
          </a:p>
          <a:p>
            <a:pPr marL="0" indent="0" algn="ctr">
              <a:buNone/>
            </a:pPr>
            <a:endParaRPr lang="ru-RU" sz="36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smtClean="0"/>
              <a:t>	Создание </a:t>
            </a:r>
            <a:r>
              <a:rPr lang="ru-RU" dirty="0"/>
              <a:t>на </a:t>
            </a:r>
            <a:r>
              <a:rPr lang="ru-RU" dirty="0" smtClean="0"/>
              <a:t>внеурочных занятиях по формированию математической грамотности ситуаций </a:t>
            </a:r>
            <a:r>
              <a:rPr lang="ru-RU" dirty="0"/>
              <a:t>активного поиска, предоставление возможности сделать собственное «открытие», знакомство с оригинальными путями рассуждений, овладение элементарными навыками исследовательской деятельности позволят обучающимся реализовать свои возможности, приобрести уверенность в своих </a:t>
            </a:r>
            <a:r>
              <a:rPr lang="ru-RU" dirty="0" smtClean="0"/>
              <a:t>силах, социализироваться в современном мире.</a:t>
            </a:r>
            <a:endParaRPr lang="ru-RU" dirty="0"/>
          </a:p>
          <a:p>
            <a:pPr marL="0" indent="0" algn="ctr">
              <a:buNone/>
            </a:pPr>
            <a:endParaRPr lang="ru-RU" sz="66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https://sun9-83.userapi.com/c830608/v830608782/1a5c2b/GtqTWRVII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8305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3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784</Words>
  <Application>Microsoft Office PowerPoint</Application>
  <PresentationFormat>Экран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Wingdings</vt:lpstr>
      <vt:lpstr>Office Theme</vt:lpstr>
      <vt:lpstr>Семинар «Эффективные практики формирования математической грамотности в образовательной деятельности</vt:lpstr>
      <vt:lpstr>Презентация PowerPoint</vt:lpstr>
      <vt:lpstr>Налоги</vt:lpstr>
      <vt:lpstr>Семейный бюджет</vt:lpstr>
      <vt:lpstr>Медицина</vt:lpstr>
      <vt:lpstr>Социальные пособия</vt:lpstr>
      <vt:lpstr>Презентация PowerPoint</vt:lpstr>
      <vt:lpstr>Экспертная оценка внеурочного занятия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Григорьева</dc:creator>
  <cp:lastModifiedBy>Пользователь Windows</cp:lastModifiedBy>
  <cp:revision>16</cp:revision>
  <cp:lastPrinted>2022-03-29T06:17:22Z</cp:lastPrinted>
  <dcterms:created xsi:type="dcterms:W3CDTF">2022-03-24T07:09:36Z</dcterms:created>
  <dcterms:modified xsi:type="dcterms:W3CDTF">2022-03-30T05:27:43Z</dcterms:modified>
</cp:coreProperties>
</file>