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64" r:id="rId3"/>
    <p:sldId id="260" r:id="rId4"/>
    <p:sldId id="257" r:id="rId5"/>
    <p:sldId id="259" r:id="rId6"/>
    <p:sldId id="265" r:id="rId7"/>
    <p:sldId id="261" r:id="rId8"/>
    <p:sldId id="262" r:id="rId9"/>
    <p:sldId id="271" r:id="rId10"/>
    <p:sldId id="269" r:id="rId11"/>
    <p:sldId id="268" r:id="rId12"/>
    <p:sldId id="263" r:id="rId13"/>
    <p:sldId id="266" r:id="rId14"/>
    <p:sldId id="273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юш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6600"/>
    <a:srgbClr val="FF6600"/>
    <a:srgbClr val="F8C8F6"/>
    <a:srgbClr val="EB67E5"/>
    <a:srgbClr val="C883CF"/>
    <a:srgbClr val="B174DE"/>
    <a:srgbClr val="D2B0E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5950BF-FE4A-4700-A450-2C317C786170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AE46CA-3CDB-4B58-904F-D2FC738CA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3637B3-9A34-4E1E-A1B9-FDFEFDF465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ACF3-4492-4129-855D-0AF239D38919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EAF-E061-4581-B1A0-E4BFDFDE1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2F4B-0760-4C99-A011-6480C38DEEE5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B98A7-5E44-411B-AEC8-3A4682F13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8AE3-C981-46A1-8C9E-3E5493C3AC4D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84E8-61D0-4CB2-968A-8F3AE2F1F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CBBB-BC43-44E5-9FC0-109ED965899D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30F5-BEC0-46A3-ADF1-FDC38FF5B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A3E9-74AF-404F-BB0D-869DFBDBB360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8F71-FD0B-4F39-8145-1169D0AD2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1183-2F99-4A1D-AFFD-5C7B9F08B735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DCAD-D0BF-4929-BEFD-EFB0CACBD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15EA-B350-4052-8D37-250AB7E4ACEF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E715-148D-48EC-90B5-D5E24F4E2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8CFB-C43F-4F62-A5DA-D50145D4856D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C122-CCC0-4E59-B606-F3DEA301B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EEBA-460B-462E-B740-A847427B3A29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9170-D994-4D8C-B4D7-8FCDBCE21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5E4D-A07F-4177-AA65-F40B6CD6A7E8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EF32-0F9C-4DCD-9846-02504E463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95E7-91B8-4658-AA5A-DB03024EA9DA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92D5-667D-41E8-B7D5-75B53AFB1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7DAEDD-D995-4F25-9627-2786D25748D6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DF8FF-8BF3-4613-A103-0D0D89CB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8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fochka.ru/" TargetMode="External"/><Relationship Id="rId2" Type="http://schemas.openxmlformats.org/officeDocument/2006/relationships/hyperlink" Target="http://www.shinobi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solidFill>
            <a:srgbClr val="E1E0E2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905500"/>
            <a:ext cx="952500" cy="952500"/>
          </a:xfrm>
          <a:prstGeom prst="rect">
            <a:avLst/>
          </a:prstGeom>
          <a:solidFill>
            <a:srgbClr val="E1E0E2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905500"/>
            <a:ext cx="952500" cy="952500"/>
          </a:xfrm>
          <a:prstGeom prst="rect">
            <a:avLst/>
          </a:prstGeom>
          <a:solidFill>
            <a:srgbClr val="E1E0E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2210" y="412729"/>
            <a:ext cx="5715040" cy="1571636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cap="none" dirty="0" smtClean="0">
                <a:ln w="50800"/>
                <a:solidFill>
                  <a:srgbClr val="FF6600"/>
                </a:solidFill>
                <a:effectLst/>
                <a:latin typeface="+mn-lt"/>
              </a:rPr>
              <a:t>   </a:t>
            </a:r>
            <a:r>
              <a:rPr lang="ru-RU" sz="3200" cap="none" dirty="0" smtClean="0">
                <a:ln w="50800"/>
                <a:solidFill>
                  <a:srgbClr val="FF6600"/>
                </a:solidFill>
                <a:effectLst/>
                <a:latin typeface="+mn-lt"/>
              </a:rPr>
              <a:t>Как встречают Новый год </a:t>
            </a:r>
            <a:br>
              <a:rPr lang="ru-RU" sz="3200" cap="none" dirty="0" smtClean="0">
                <a:ln w="50800"/>
                <a:solidFill>
                  <a:srgbClr val="FF6600"/>
                </a:solidFill>
                <a:effectLst/>
                <a:latin typeface="+mn-lt"/>
              </a:rPr>
            </a:br>
            <a:r>
              <a:rPr lang="ru-RU" sz="3200" cap="none" dirty="0" smtClean="0">
                <a:ln w="50800"/>
                <a:solidFill>
                  <a:srgbClr val="FF6600"/>
                </a:solidFill>
                <a:effectLst/>
                <a:latin typeface="+mn-lt"/>
              </a:rPr>
              <a:t>  в разных странах мира</a:t>
            </a:r>
            <a:r>
              <a:rPr lang="ru-RU" sz="2400" i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400" i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2400" i="1" cap="none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143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25" y="3540125"/>
            <a:ext cx="1714500" cy="11033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3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857500"/>
            <a:ext cx="4643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428625"/>
            <a:ext cx="1533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2857500"/>
            <a:ext cx="25717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84438" y="0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0066"/>
                </a:solidFill>
              </a:rPr>
              <a:t>     МОУ СОШ № 3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71550" y="6019800"/>
            <a:ext cx="7423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>
                <a:solidFill>
                  <a:srgbClr val="000066"/>
                </a:solidFill>
              </a:rPr>
              <a:t>Обучающиеся 6а класса СОШ № 3</a:t>
            </a:r>
          </a:p>
        </p:txBody>
      </p:sp>
      <p:pic>
        <p:nvPicPr>
          <p:cNvPr id="15" name="Picture 9" descr="novyj-go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1628775"/>
            <a:ext cx="2195512" cy="2447925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913" y="1989138"/>
            <a:ext cx="82708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9925" y="198755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989138"/>
            <a:ext cx="792162" cy="792162"/>
          </a:xfrm>
          <a:prstGeom prst="rect">
            <a:avLst/>
          </a:prstGeom>
          <a:solidFill>
            <a:srgbClr val="E1E0E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333375"/>
            <a:ext cx="8270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921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5263"/>
            <a:ext cx="827088" cy="827087"/>
          </a:xfrm>
          <a:prstGeom prst="rect">
            <a:avLst/>
          </a:prstGeom>
          <a:solidFill>
            <a:srgbClr val="E1E0E2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888" y="4581525"/>
            <a:ext cx="773112" cy="773113"/>
          </a:xfrm>
          <a:prstGeom prst="rect">
            <a:avLst/>
          </a:prstGeom>
          <a:solidFill>
            <a:srgbClr val="E1E0E2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888" y="1989138"/>
            <a:ext cx="77311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sz="half" idx="1"/>
          </p:nvPr>
        </p:nvSpPr>
        <p:spPr>
          <a:xfrm>
            <a:off x="4286250" y="1143000"/>
            <a:ext cx="4429125" cy="5715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i="1" smtClean="0"/>
              <a:t>      В итальянской провинции издавна существует такой обычай: 1 января рано - утром домой необходимо принести "новую воду" из источника. "Если тебе нечего подарить друзьям, - говорят итальянцы, - подари "новую воду" с оливковой веточкой". Считается, что "новая вода" приносит счастье. Для итальянцев также важно, кого они первым встретят в новом году. Если 1 января первым встречным, которого увидит итальянец, будет монах или священник - это плохо, а встретить симпатичного дедушку - это хорошо. А еще лучше, если он горбатый... Вот тогда новый год точно будет счастливым!</a:t>
            </a:r>
            <a:endParaRPr lang="ru-RU" sz="1800" smtClean="0"/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305593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55721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4286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63500"/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err="1" smtClean="0">
                <a:solidFill>
                  <a:schemeClr val="tx1"/>
                </a:solidFill>
              </a:rPr>
              <a:t>Баббо</a:t>
            </a:r>
            <a:r>
              <a:rPr lang="ru-RU" sz="4800" dirty="0" smtClean="0">
                <a:solidFill>
                  <a:schemeClr val="tx1"/>
                </a:solidFill>
              </a:rPr>
              <a:t> Натале - итальянский Дед Мороз.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25602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773238"/>
            <a:ext cx="5327650" cy="4648200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latin typeface="+mn-lt"/>
              </a:rPr>
              <a:t>Япония</a:t>
            </a:r>
            <a:endParaRPr lang="ru-RU" sz="9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0" y="4219580"/>
            <a:ext cx="8572528" cy="2286016"/>
          </a:xfrm>
        </p:spPr>
        <p:txBody>
          <a:bodyPr numCol="2"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     Сто восемь ударов колокола возвещают приход Нового года в Японию. По давнему поверью, каждый звон "убивает" один из человеческих пороков. Их, как считают японцы, всего шесть (жадность, злость, глупость, легкомыслие, нерешительность, зависть), но у каждого есть 18 различных оттенков - вот по ним и звонит японский колокол.</a:t>
            </a:r>
            <a:endParaRPr lang="ru-RU" b="1" i="1" dirty="0"/>
          </a:p>
        </p:txBody>
      </p:sp>
      <p:pic>
        <p:nvPicPr>
          <p:cNvPr id="26627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628775"/>
            <a:ext cx="3311525" cy="2376488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35052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2643188"/>
            <a:ext cx="4138613" cy="3840162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     Новогоднюю ночь японские дети прячут под подушку картинку с изображением парусника, на котором плывут семь сказочных волшебников - семь покровителей счастья.</a:t>
            </a:r>
            <a:endParaRPr lang="ru-RU" b="1" i="1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714500"/>
            <a:ext cx="3357562" cy="2286000"/>
          </a:xfrm>
        </p:spPr>
      </p:pic>
      <p:sp>
        <p:nvSpPr>
          <p:cNvPr id="27651" name="Прямоугольник 11"/>
          <p:cNvSpPr>
            <a:spLocks noChangeArrowheads="1"/>
          </p:cNvSpPr>
          <p:nvPr/>
        </p:nvSpPr>
        <p:spPr bwMode="auto">
          <a:xfrm>
            <a:off x="4500563" y="4357688"/>
            <a:ext cx="3857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2800" b="1" i="1"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b="1" i="1">
                <a:latin typeface="Times New Roman" pitchFamily="18" charset="0"/>
              </a:rPr>
              <a:t>Японские дети встречают Новый год в новой одежде.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500063"/>
            <a:ext cx="22621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4143375" y="0"/>
            <a:ext cx="4071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i="1">
                <a:latin typeface="Times New Roman" pitchFamily="18" charset="0"/>
              </a:rPr>
              <a:t>Дети</a:t>
            </a:r>
            <a:endParaRPr lang="ru-RU" sz="80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Необычные традиции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25"/>
            <a:ext cx="4038600" cy="4525963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 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      В Японии Новый Год празднуется 1 января. Чтобы не впустить злых духов, японцы вешают пучки соломы перед входом в дома, что, как они полагают, приносит счастье. В момент начала нового года японцы начинают смеяться. Они верят, что смех принесет им удачу в приходящем году.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i="1" dirty="0"/>
          </a:p>
        </p:txBody>
      </p:sp>
      <p:pic>
        <p:nvPicPr>
          <p:cNvPr id="2867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51388" y="1916113"/>
            <a:ext cx="4392612" cy="4222750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261281" y="5187961"/>
            <a:ext cx="8730684" cy="785819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ln w="50800"/>
                <a:solidFill>
                  <a:schemeClr val="tx1"/>
                </a:solidFill>
                <a:effectLst/>
                <a:latin typeface="+mn-lt"/>
              </a:rPr>
              <a:t>- </a:t>
            </a:r>
            <a:r>
              <a:rPr lang="ru-RU" sz="4400" i="1" dirty="0" err="1" smtClean="0">
                <a:ln w="50800"/>
                <a:solidFill>
                  <a:schemeClr val="tx1"/>
                </a:solidFill>
                <a:effectLst/>
                <a:latin typeface="+mn-lt"/>
              </a:rPr>
              <a:t>Сегацу-сан</a:t>
            </a:r>
            <a:r>
              <a:rPr lang="ru-RU" sz="4400" i="1" dirty="0" smtClean="0">
                <a:ln w="50800"/>
                <a:solidFill>
                  <a:schemeClr val="tx1"/>
                </a:solidFill>
                <a:effectLst/>
                <a:latin typeface="+mn-lt"/>
              </a:rPr>
              <a:t> в переводе означает "Господин Новый год"</a:t>
            </a:r>
            <a:endParaRPr lang="ru-RU" sz="4400" i="1" dirty="0">
              <a:ln w="50800"/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24175" y="1341438"/>
            <a:ext cx="3136900" cy="3671887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28625" y="357188"/>
            <a:ext cx="85010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>
                <a:latin typeface="Times New Roman" pitchFamily="18" charset="0"/>
              </a:rPr>
              <a:t>Японский Дед Мороз</a:t>
            </a:r>
            <a:endParaRPr lang="ru-RU" sz="48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Интернет – ресурсы: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>
          <a:xfrm>
            <a:off x="2071688" y="1643063"/>
            <a:ext cx="5072062" cy="4525962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ru-RU" sz="2400" u="sng" smtClean="0">
              <a:solidFill>
                <a:srgbClr val="00B0F0"/>
              </a:solidFill>
              <a:hlinkClick r:id="rId2"/>
            </a:endParaRPr>
          </a:p>
          <a:p>
            <a:pPr eaLnBrk="1" hangingPunct="1"/>
            <a:endParaRPr lang="ru-RU" sz="2400" u="sng" smtClean="0">
              <a:solidFill>
                <a:srgbClr val="00B0F0"/>
              </a:solidFill>
              <a:hlinkClick r:id="rId2"/>
            </a:endParaRPr>
          </a:p>
          <a:p>
            <a:pPr eaLnBrk="1" hangingPunct="1"/>
            <a:r>
              <a:rPr lang="ru-RU" sz="2400" u="sng" smtClean="0">
                <a:solidFill>
                  <a:srgbClr val="00B0F0"/>
                </a:solidFill>
                <a:hlinkClick r:id="rId2"/>
              </a:rPr>
              <a:t>www.shinobi.ru</a:t>
            </a:r>
            <a:endParaRPr lang="ru-RU" sz="2400" smtClean="0">
              <a:solidFill>
                <a:srgbClr val="00B0F0"/>
              </a:solidFill>
            </a:endParaRPr>
          </a:p>
          <a:p>
            <a:pPr eaLnBrk="1" hangingPunct="1"/>
            <a:r>
              <a:rPr lang="ru-RU" sz="2400" smtClean="0">
                <a:solidFill>
                  <a:srgbClr val="00B0F0"/>
                </a:solidFill>
              </a:rPr>
              <a:t>TURIST.BY</a:t>
            </a:r>
          </a:p>
          <a:p>
            <a:pPr eaLnBrk="1" hangingPunct="1"/>
            <a:r>
              <a:rPr lang="ru-RU" sz="2400" u="sng" smtClean="0">
                <a:solidFill>
                  <a:srgbClr val="00B0F0"/>
                </a:solidFill>
                <a:hlinkClick r:id="rId3"/>
              </a:rPr>
              <a:t>http://www.fefochka.ru/</a:t>
            </a:r>
            <a:endParaRPr lang="ru-RU" sz="2400" smtClean="0">
              <a:solidFill>
                <a:srgbClr val="00B0F0"/>
              </a:solidFill>
            </a:endParaRPr>
          </a:p>
          <a:p>
            <a:pPr eaLnBrk="1" hangingPunct="1"/>
            <a:r>
              <a:rPr lang="ru-RU" sz="2400" smtClean="0">
                <a:solidFill>
                  <a:srgbClr val="00B0F0"/>
                </a:solidFill>
              </a:rPr>
              <a:t>NEWSru.com, ИТАР-ТАСС</a:t>
            </a:r>
          </a:p>
          <a:p>
            <a:pPr eaLnBrk="1" hangingPunct="1"/>
            <a:r>
              <a:rPr lang="ru-RU" sz="2400" u="sng" smtClean="0">
                <a:solidFill>
                  <a:srgbClr val="00B0F0"/>
                </a:solidFill>
              </a:rPr>
              <a:t>http://zeleno-mama.ru/viewtopic.php?id=1046</a:t>
            </a:r>
            <a:endParaRPr lang="ru-RU" sz="240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071" y="3795715"/>
            <a:ext cx="8215370" cy="2428892"/>
          </a:xfrm>
          <a:solidFill>
            <a:srgbClr val="F8C8F6"/>
          </a:solidFill>
        </p:spPr>
        <p:txBody>
          <a:bodyPr numCol="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ln w="50800"/>
                <a:solidFill>
                  <a:srgbClr val="CC6600"/>
                </a:solidFill>
                <a:effectLst/>
                <a:latin typeface="+mn-lt"/>
              </a:rPr>
              <a:t>Встреча Нового года в разных странах связана с традициями, сохранившимися с тех древнейших времен, когда зародилось поверье - как новый год встретишь, так его и </a:t>
            </a:r>
            <a:r>
              <a:rPr lang="ru-RU" sz="2000" i="1" dirty="0" smtClean="0">
                <a:ln w="50800"/>
                <a:solidFill>
                  <a:srgbClr val="CC6600"/>
                </a:solidFill>
                <a:effectLst/>
              </a:rPr>
              <a:t>проведешь</a:t>
            </a:r>
            <a:r>
              <a:rPr lang="ru-RU" sz="2400" i="1" dirty="0" smtClean="0">
                <a:ln w="50800"/>
                <a:solidFill>
                  <a:srgbClr val="CC6600"/>
                </a:solidFill>
                <a:effectLst/>
                <a:latin typeface="+mn-lt"/>
              </a:rPr>
              <a:t>. По сей  день люди прибегают к различным ухищрениям, чтобы "подманить" удачу, достаток и благополучие</a:t>
            </a:r>
            <a:endParaRPr lang="ru-RU" sz="2400" i="1" dirty="0">
              <a:ln w="50800"/>
              <a:solidFill>
                <a:srgbClr val="CC6600"/>
              </a:solidFill>
              <a:effectLst/>
              <a:latin typeface="+mn-lt"/>
            </a:endParaRPr>
          </a:p>
        </p:txBody>
      </p:sp>
      <p:pic>
        <p:nvPicPr>
          <p:cNvPr id="1536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57188"/>
            <a:ext cx="3357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00125"/>
            <a:ext cx="20002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2571750"/>
            <a:ext cx="8786813" cy="1928813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i="1" dirty="0" smtClean="0"/>
              <a:t>      Несмотря на то что Новый год отмечается 1 января, наиболее запоминающимися и полным впечатлений все-таки  31 декабря. Ведь как известно, ожидание чуда порой гораздо приятнее, чем само чудо Этот праздник неразрывно связан со светлыми воспоминаниями детства, запахом хвои и еловой смолы, подарков и доброго волшебника Деда Мороза, одетого в длиннополый красный ватный халат. </a:t>
            </a:r>
            <a:endParaRPr lang="ru-RU" sz="24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6248" y="428604"/>
            <a:ext cx="4500594" cy="13573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effectLst/>
                <a:latin typeface="+mn-lt"/>
              </a:rPr>
              <a:t>Россия</a:t>
            </a:r>
            <a:endParaRPr lang="ru-RU" sz="96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16387" name="Прямоугольник 12"/>
          <p:cNvSpPr>
            <a:spLocks noChangeArrowheads="1"/>
          </p:cNvSpPr>
          <p:nvPr/>
        </p:nvSpPr>
        <p:spPr bwMode="auto">
          <a:xfrm>
            <a:off x="1143000" y="4786313"/>
            <a:ext cx="4429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FFFF00"/>
                </a:solidFill>
                <a:latin typeface="Times New Roman" pitchFamily="18" charset="0"/>
              </a:rPr>
              <a:t>Только у российского Деда Мороза есть семья. Жена - Зима и внучка – Снегурочка.</a:t>
            </a:r>
          </a:p>
        </p:txBody>
      </p:sp>
      <p:pic>
        <p:nvPicPr>
          <p:cNvPr id="16388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429125"/>
            <a:ext cx="21431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71500"/>
            <a:ext cx="35004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7"/>
          <p:cNvSpPr>
            <a:spLocks noGrp="1"/>
          </p:cNvSpPr>
          <p:nvPr>
            <p:ph idx="1"/>
          </p:nvPr>
        </p:nvSpPr>
        <p:spPr>
          <a:xfrm>
            <a:off x="500063" y="500063"/>
            <a:ext cx="3286125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357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4451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2292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3286125" y="785813"/>
            <a:ext cx="5572125" cy="4214812"/>
          </a:xfrm>
          <a:prstGeom prst="ellipse">
            <a:avLst/>
          </a:prstGeom>
          <a:solidFill>
            <a:srgbClr val="F8C8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C6600"/>
                </a:solidFill>
              </a:rPr>
              <a:t>Пусть Снегурочка с Дедом Морозом</a:t>
            </a:r>
            <a:br>
              <a:rPr lang="ru-RU" b="1" i="1" dirty="0">
                <a:solidFill>
                  <a:srgbClr val="CC6600"/>
                </a:solidFill>
              </a:rPr>
            </a:br>
            <a:r>
              <a:rPr lang="ru-RU" b="1" i="1" dirty="0">
                <a:solidFill>
                  <a:srgbClr val="CC6600"/>
                </a:solidFill>
              </a:rPr>
              <a:t>Из волшебного леса придут,</a:t>
            </a:r>
            <a:br>
              <a:rPr lang="ru-RU" b="1" i="1" dirty="0">
                <a:solidFill>
                  <a:srgbClr val="CC6600"/>
                </a:solidFill>
              </a:rPr>
            </a:br>
            <a:r>
              <a:rPr lang="ru-RU" b="1" i="1" dirty="0">
                <a:solidFill>
                  <a:srgbClr val="CC6600"/>
                </a:solidFill>
              </a:rPr>
              <a:t>И побольше волшебных подарков </a:t>
            </a:r>
            <a:br>
              <a:rPr lang="ru-RU" b="1" i="1" dirty="0">
                <a:solidFill>
                  <a:srgbClr val="CC6600"/>
                </a:solidFill>
              </a:rPr>
            </a:br>
            <a:r>
              <a:rPr lang="ru-RU" b="1" i="1" dirty="0">
                <a:solidFill>
                  <a:srgbClr val="CC6600"/>
                </a:solidFill>
              </a:rPr>
              <a:t>В новогоднюю ночь принесут.</a:t>
            </a:r>
            <a:br>
              <a:rPr lang="ru-RU" b="1" i="1" dirty="0">
                <a:solidFill>
                  <a:srgbClr val="CC6600"/>
                </a:solidFill>
              </a:rPr>
            </a:br>
            <a:r>
              <a:rPr lang="ru-RU" b="1" i="1" dirty="0">
                <a:solidFill>
                  <a:srgbClr val="CC6600"/>
                </a:solidFill>
              </a:rPr>
              <a:t>Счастье, радость, удачу подарят,</a:t>
            </a:r>
            <a:br>
              <a:rPr lang="ru-RU" b="1" i="1" dirty="0">
                <a:solidFill>
                  <a:srgbClr val="CC6600"/>
                </a:solidFill>
              </a:rPr>
            </a:br>
            <a:r>
              <a:rPr lang="ru-RU" b="1" i="1" dirty="0">
                <a:solidFill>
                  <a:srgbClr val="CC6600"/>
                </a:solidFill>
              </a:rPr>
              <a:t>Чтобы стало на сердце светло,</a:t>
            </a:r>
            <a:br>
              <a:rPr lang="ru-RU" b="1" i="1" dirty="0">
                <a:solidFill>
                  <a:srgbClr val="CC6600"/>
                </a:solidFill>
              </a:rPr>
            </a:br>
            <a:r>
              <a:rPr lang="ru-RU" b="1" i="1" dirty="0">
                <a:solidFill>
                  <a:srgbClr val="CC6600"/>
                </a:solidFill>
              </a:rPr>
              <a:t>Чтоб любые мечты исполнялись</a:t>
            </a:r>
            <a:br>
              <a:rPr lang="ru-RU" b="1" i="1" dirty="0">
                <a:solidFill>
                  <a:srgbClr val="CC6600"/>
                </a:solidFill>
              </a:rPr>
            </a:br>
            <a:r>
              <a:rPr lang="ru-RU" b="1" i="1" dirty="0">
                <a:solidFill>
                  <a:srgbClr val="CC6600"/>
                </a:solidFill>
              </a:rPr>
              <a:t>И весь год, словно  в сказке, везло!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5661025"/>
            <a:ext cx="952500" cy="952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075" y="765175"/>
            <a:ext cx="315595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76960"/>
            <a:ext cx="8229600" cy="461665"/>
          </a:xfrm>
          <a:ln w="12700"/>
        </p:spPr>
        <p:txBody>
          <a:bodyPr numCol="2">
            <a:spAutoFit/>
            <a:scene3d>
              <a:camera prst="perspectiveFront"/>
              <a:lightRig rig="soft" dir="t">
                <a:rot lat="0" lon="0" rev="16800000"/>
              </a:lightRig>
            </a:scene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Прямоугольник 14"/>
          <p:cNvSpPr>
            <a:spLocks noChangeArrowheads="1"/>
          </p:cNvSpPr>
          <p:nvPr/>
        </p:nvSpPr>
        <p:spPr bwMode="auto">
          <a:xfrm>
            <a:off x="0" y="4357688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Для каждого из наших соотечественников Новый Год является совершенно особым праздником. Считается, что от правильной его встречи зависит успех всей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последующей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жизни, по крайней мере, ближайшей ее части. Все поздравляют друг друга, делают подарки, а в 12  часов за праздничным столом, под звон Кремлёвских курантов, встречают Новый Год.</a:t>
            </a:r>
            <a:endParaRPr lang="ru-RU" sz="2000" b="1"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85750"/>
            <a:ext cx="6000750" cy="9286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5750"/>
            <a:ext cx="370205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84313"/>
            <a:ext cx="38163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071" y="1275103"/>
            <a:ext cx="8229600" cy="106766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50800"/>
                <a:solidFill>
                  <a:schemeClr val="tx1"/>
                </a:solidFill>
                <a:effectLst/>
              </a:rPr>
              <a:t>Встреча Нового Года в Москве</a:t>
            </a:r>
            <a:endParaRPr lang="ru-RU" dirty="0">
              <a:ln w="50800"/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5905500"/>
            <a:ext cx="952500" cy="952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133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2145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6435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Содержимое 4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3357563"/>
            <a:ext cx="3359150" cy="2519362"/>
          </a:xfrm>
        </p:spPr>
      </p:pic>
      <p:pic>
        <p:nvPicPr>
          <p:cNvPr id="19463" name="Содержимое 5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32363" y="3284538"/>
            <a:ext cx="3311525" cy="2376487"/>
          </a:xfrm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357438"/>
            <a:ext cx="952500" cy="952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260350"/>
            <a:ext cx="6000750" cy="9286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84" y="-635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latin typeface="+mn-lt"/>
              </a:rPr>
              <a:t>Италия</a:t>
            </a:r>
            <a:endParaRPr lang="ru-RU" sz="9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2" name="Содержимое 3"/>
          <p:cNvSpPr>
            <a:spLocks noGrp="1"/>
          </p:cNvSpPr>
          <p:nvPr>
            <p:ph sz="half" idx="2"/>
          </p:nvPr>
        </p:nvSpPr>
        <p:spPr>
          <a:xfrm>
            <a:off x="0" y="1357313"/>
            <a:ext cx="5572125" cy="5500687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000" b="1" i="1" smtClean="0"/>
              <a:t>       </a:t>
            </a:r>
            <a:r>
              <a:rPr lang="ru-RU" sz="2400" b="1" i="1" smtClean="0"/>
              <a:t>В Италии Новый год начинается 6 января. Все итальянские ребятишки с нетерпением ждут добрую фею Бефану. Она прилетает ночью на метле, и открывает двери маленьким ключиком и, войдя в комнату, где спят дети, наполняет подарками детские чулки, специально подвешенные к камину. Тому, кто плохо учится и шалит, фея оставляет щепотку золы и уголёк. Обидно, но кто что заслужил.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557338"/>
            <a:ext cx="3376612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286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sz="half" idx="1"/>
          </p:nvPr>
        </p:nvSpPr>
        <p:spPr>
          <a:xfrm>
            <a:off x="4071938" y="642938"/>
            <a:ext cx="4538662" cy="5715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b="1" i="1" smtClean="0"/>
              <a:t>      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i="1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1600" smtClean="0"/>
          </a:p>
        </p:txBody>
      </p:sp>
      <p:sp>
        <p:nvSpPr>
          <p:cNvPr id="22530" name="Содержимое 3"/>
          <p:cNvSpPr>
            <a:spLocks noGrp="1"/>
          </p:cNvSpPr>
          <p:nvPr>
            <p:ph sz="half" idx="2"/>
          </p:nvPr>
        </p:nvSpPr>
        <p:spPr>
          <a:xfrm>
            <a:off x="-252413" y="333375"/>
            <a:ext cx="5072063" cy="6215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i="1" smtClean="0"/>
              <a:t>   </a:t>
            </a:r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4929188" y="714375"/>
            <a:ext cx="4214812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>
                <a:latin typeface="Times New Roman" pitchFamily="18" charset="0"/>
              </a:rPr>
              <a:t>На знаменитой итальянской площади Пьяцца дель Пополо устраивают пышное празднование. Здесь проходят новогодние представления под открытым небом. </a:t>
            </a:r>
          </a:p>
          <a:p>
            <a:pPr algn="ctr">
              <a:defRPr/>
            </a:pPr>
            <a:r>
              <a:rPr lang="ru-RU" sz="2400" b="1" i="1">
                <a:latin typeface="Times New Roman" pitchFamily="18" charset="0"/>
              </a:rPr>
              <a:t>Здесь зажигают фейерверк, здесь выступают акробаты, певцы. Здесь проходят танцы и свето-музыкальные представления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4041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860800"/>
            <a:ext cx="25209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5357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54292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Необычные традиции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428750"/>
            <a:ext cx="4681538" cy="4954588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  <a:endParaRPr lang="ru-RU" b="1" i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     В новогоднюю ночь из окон квартир в самую последнюю минуту старого года итальянцы выбрасывают старую одежду, и даже мебель. Вслед за ними летят хлопушки, конфетти, бенгальские огни. Принято считать, что если в новогоднюю ночь выбросить старую вещь, то в наступившем году купишь новую вещь.</a:t>
            </a:r>
            <a:endParaRPr lang="ru-RU" b="1" i="1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143125"/>
            <a:ext cx="3143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3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365BB0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456</Words>
  <Application>Microsoft Office PowerPoint</Application>
  <PresentationFormat>Экран (4:3)</PresentationFormat>
  <Paragraphs>31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встречают Новый год в разных странах мира</dc:title>
  <dc:creator>Танюша</dc:creator>
  <cp:lastModifiedBy>HP</cp:lastModifiedBy>
  <cp:revision>86</cp:revision>
  <dcterms:created xsi:type="dcterms:W3CDTF">2012-12-15T13:14:45Z</dcterms:created>
  <dcterms:modified xsi:type="dcterms:W3CDTF">2013-12-22T10:00:03Z</dcterms:modified>
</cp:coreProperties>
</file>